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62" r:id="rId9"/>
    <p:sldId id="271" r:id="rId10"/>
    <p:sldId id="265" r:id="rId11"/>
    <p:sldId id="263" r:id="rId12"/>
    <p:sldId id="264" r:id="rId13"/>
    <p:sldId id="267" r:id="rId14"/>
    <p:sldId id="268" r:id="rId15"/>
    <p:sldId id="269" r:id="rId16"/>
    <p:sldId id="270" r:id="rId17"/>
    <p:sldId id="272" r:id="rId18"/>
    <p:sldId id="274" r:id="rId19"/>
    <p:sldId id="275" r:id="rId20"/>
    <p:sldId id="276" r:id="rId21"/>
    <p:sldId id="277" r:id="rId22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8"/>
    <p:restoredTop sz="92609"/>
  </p:normalViewPr>
  <p:slideViewPr>
    <p:cSldViewPr snapToGrid="0" snapToObjects="1">
      <p:cViewPr varScale="1">
        <p:scale>
          <a:sx n="147" d="100"/>
          <a:sy n="147" d="100"/>
        </p:scale>
        <p:origin x="192" y="1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8006-77B6-E54A-956A-86125E5D00F1}" type="datetimeFigureOut">
              <a:rPr lang="en-US" smtClean="0"/>
              <a:t>2/19/20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35643-7902-824A-8ABC-96FA1CB0D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Leigh N. Fletcher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79822"/>
            <a:ext cx="91440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120" y="475052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2/19/20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74BA6-CA64-424D-95AC-BE29CAD66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4832815"/>
            <a:ext cx="1120775" cy="306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0" y="4800600"/>
            <a:ext cx="914399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+mj-lt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SPICA Observations of Giant Planets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649929" y="4800600"/>
            <a:ext cx="494071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023159-C7A9-6F4C-A31A-51D64210082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/28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F9415F-A399-484F-9E4B-7B8E583F8D46}"/>
              </a:ext>
            </a:extLst>
          </p:cNvPr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5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American Typewrite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emf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psg.gsfc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90" y="641427"/>
            <a:ext cx="5496485" cy="3992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552" y="20567"/>
            <a:ext cx="4572000" cy="4723475"/>
          </a:xfrm>
          <a:prstGeom prst="rect">
            <a:avLst/>
          </a:prstGeom>
        </p:spPr>
      </p:pic>
      <p:sp>
        <p:nvSpPr>
          <p:cNvPr id="4" name="Title 16"/>
          <p:cNvSpPr txBox="1">
            <a:spLocks/>
          </p:cNvSpPr>
          <p:nvPr/>
        </p:nvSpPr>
        <p:spPr>
          <a:xfrm>
            <a:off x="246646" y="165449"/>
            <a:ext cx="7227778" cy="1337530"/>
          </a:xfrm>
          <a:prstGeom prst="rect">
            <a:avLst/>
          </a:prstGeom>
          <a:solidFill>
            <a:schemeClr val="tx1">
              <a:lumMod val="85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SPICA Planetary Atmospheres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Giant Planets and Titan</a:t>
            </a:r>
            <a:endParaRPr lang="en-US" sz="1600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4333" y="4803281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8942" y="4798242"/>
            <a:ext cx="1483391" cy="3390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40383" y="4867633"/>
            <a:ext cx="3807488" cy="20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616508" y="4827890"/>
            <a:ext cx="18934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DPS48/EPSC11 #501.08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4534930"/>
            <a:ext cx="9144000" cy="6085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534930"/>
            <a:ext cx="9144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39" y="4602140"/>
            <a:ext cx="2182319" cy="498864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50" y="4574069"/>
            <a:ext cx="2076540" cy="555006"/>
          </a:xfrm>
          <a:prstGeom prst="rect">
            <a:avLst/>
          </a:prstGeom>
          <a:solidFill>
            <a:schemeClr val="tx1"/>
          </a:solidFill>
          <a:ln w="349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657" y="4555526"/>
            <a:ext cx="1650762" cy="587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781" y="4558762"/>
            <a:ext cx="1764876" cy="556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C06645-418C-BE46-9AD5-026A1099C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979" y="4587268"/>
            <a:ext cx="177800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6BCD8-DC62-5C4C-8753-3685E062FB7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097225" y="2636005"/>
            <a:ext cx="1594982" cy="1594982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C939F-715A-CA46-B55F-A7C53B7DCCEF}"/>
              </a:ext>
            </a:extLst>
          </p:cNvPr>
          <p:cNvSpPr txBox="1"/>
          <p:nvPr/>
        </p:nvSpPr>
        <p:spPr>
          <a:xfrm>
            <a:off x="0" y="3611255"/>
            <a:ext cx="4859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Leigh Fletcher, </a:t>
            </a:r>
            <a:r>
              <a:rPr lang="en-US" dirty="0" err="1"/>
              <a:t>Conor</a:t>
            </a:r>
            <a:r>
              <a:rPr lang="en-US" dirty="0"/>
              <a:t> Nixon, Davide Grassi, Glenn Orton, Hideo Sagawa, Emmanuel </a:t>
            </a:r>
            <a:r>
              <a:rPr lang="en-US" dirty="0" err="1"/>
              <a:t>Lellouch</a:t>
            </a:r>
            <a:r>
              <a:rPr lang="en-US" dirty="0"/>
              <a:t>, Matt Griffin</a:t>
            </a:r>
          </a:p>
        </p:txBody>
      </p:sp>
    </p:spTree>
    <p:extLst>
      <p:ext uri="{BB962C8B-B14F-4D97-AF65-F5344CB8AC3E}">
        <p14:creationId xmlns:p14="http://schemas.microsoft.com/office/powerpoint/2010/main" val="41428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8EF3-5D8C-B74B-9CBA-F31C38A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D6D6-C378-9D4A-9A2E-644A30DB1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335C6-2230-F34A-A4B4-53E797D7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A4787-131A-C342-9672-2BEB2531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294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20AB9F-F12F-CA4F-ACE7-E411A896E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7" y="577895"/>
            <a:ext cx="4807131" cy="933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25BF6-3DD6-5A44-8810-4020D4DA1ACF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5539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DE98-B384-AF40-9B7E-891AB08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F3A83-1C13-D749-9C15-84F9F2AA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E01AA-98B5-EC47-8DE6-11499933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F86EF2-9A5D-1D4D-9E20-A35ADCAD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128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AAFC3-C71F-604B-A1EC-5A51B3FB5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6" y="510433"/>
            <a:ext cx="4911634" cy="969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30A93-2EDB-A64A-BAAE-11828AB5E915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301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9B446-3650-3F4C-9B95-1927825E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579"/>
            <a:ext cx="9144000" cy="368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347F5-87BA-D747-B7D7-51FFF8A7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8" y="427228"/>
            <a:ext cx="5103223" cy="98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681E5-D8BA-054A-AF1C-91AF356D7F84}"/>
              </a:ext>
            </a:extLst>
          </p:cNvPr>
          <p:cNvSpPr txBox="1"/>
          <p:nvPr/>
        </p:nvSpPr>
        <p:spPr>
          <a:xfrm>
            <a:off x="5617028" y="3831772"/>
            <a:ext cx="156754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Note: 0.1 ppm C2H2 and C2H6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22580-6B62-0B4C-911E-A453C874A712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25978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4555A-0D1F-F74B-A50C-CA8DF366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235"/>
            <a:ext cx="9144000" cy="364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4A816-243E-8B48-B71C-666A8CE29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4" y="567063"/>
            <a:ext cx="4990011" cy="9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0EA80-94C7-374E-8F88-2EC36DD8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430"/>
            <a:ext cx="9144000" cy="3651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55D32-B7D6-4246-9198-6808124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" y="594817"/>
            <a:ext cx="5068389" cy="9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D8E8D-512F-D34E-8D68-234C05C5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774"/>
            <a:ext cx="9144000" cy="3663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27AF9-2850-A947-861B-22E1BAA52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561468"/>
            <a:ext cx="5495109" cy="10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Titan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F8DDE-2FCA-1A4A-8E67-7708A99F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56"/>
            <a:ext cx="9144000" cy="364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462A6-52D4-3847-8AC2-C9C7142D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52" y="419502"/>
            <a:ext cx="5547360" cy="10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119-BB21-D743-B922-C530866C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NEMESIS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C19D-BAC8-844D-A7A9-D1A15096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834391"/>
            <a:ext cx="5987143" cy="38682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Forward model uses mid-IR line data sources and profiles approved by Cassini/Spitzer team (i.e., heritage).</a:t>
            </a:r>
          </a:p>
          <a:p>
            <a:pPr lvl="1"/>
            <a:r>
              <a:rPr lang="en-US" dirty="0"/>
              <a:t>Titan:  Temperature and gas profile are equatorial profiles derived from Cassini CIRS (</a:t>
            </a:r>
            <a:r>
              <a:rPr lang="en-US" dirty="0" err="1"/>
              <a:t>Teanby</a:t>
            </a:r>
            <a:r>
              <a:rPr lang="en-US" dirty="0"/>
              <a:t> et al. 2007, </a:t>
            </a:r>
            <a:r>
              <a:rPr lang="en-US" dirty="0" err="1"/>
              <a:t>Vinatier</a:t>
            </a:r>
            <a:r>
              <a:rPr lang="en-US" dirty="0"/>
              <a:t> et al. 2008a).</a:t>
            </a:r>
          </a:p>
          <a:p>
            <a:r>
              <a:rPr lang="en-US" dirty="0"/>
              <a:t>More flexibility in comparing models with variable abundances.</a:t>
            </a:r>
          </a:p>
          <a:p>
            <a:r>
              <a:rPr lang="en-US" dirty="0"/>
              <a:t>BUT!  Takes some time to pre-compute k-distributions for the gaseous species, so what follows is a work-in-progress.</a:t>
            </a:r>
          </a:p>
          <a:p>
            <a:r>
              <a:rPr lang="en-US" dirty="0"/>
              <a:t>Forward model is disk-averaged using 10 emission angles. </a:t>
            </a:r>
          </a:p>
          <a:p>
            <a:r>
              <a:rPr lang="en-US" dirty="0"/>
              <a:t>Resolution is uniform in wavenumber:</a:t>
            </a:r>
          </a:p>
          <a:p>
            <a:pPr lvl="1"/>
            <a:r>
              <a:rPr lang="en-US" dirty="0"/>
              <a:t>JWST MIRI: 0.5 cm</a:t>
            </a:r>
            <a:r>
              <a:rPr lang="en-US" baseline="30000" dirty="0"/>
              <a:t>-1</a:t>
            </a:r>
          </a:p>
          <a:p>
            <a:pPr lvl="1"/>
            <a:r>
              <a:rPr lang="en-US" dirty="0"/>
              <a:t>SPICA SMI HR: 0.025 cm</a:t>
            </a:r>
            <a:r>
              <a:rPr lang="en-US" baseline="30000" dirty="0"/>
              <a:t>-1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56AFE-4B49-2549-B1E8-BD601A28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107" y="217714"/>
            <a:ext cx="1502367" cy="30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CAC7-96D3-D745-AC34-5B997C5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600-700 cm-1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84CE-2E01-8B41-9080-0E6F7C59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7BBB4-D52C-C04B-B633-CC265937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915201" y="333309"/>
            <a:ext cx="3455702" cy="44849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7823D-E1DE-4D47-9DD7-8E88323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98"/>
          <a:stretch/>
        </p:blipFill>
        <p:spPr>
          <a:xfrm rot="16200000">
            <a:off x="4991576" y="564493"/>
            <a:ext cx="3445470" cy="40059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74D56-3F06-F44D-8675-57F09A06353D}"/>
              </a:ext>
            </a:extLst>
          </p:cNvPr>
          <p:cNvSpPr txBox="1"/>
          <p:nvPr/>
        </p:nvSpPr>
        <p:spPr>
          <a:xfrm>
            <a:off x="5729650" y="2011301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A8A90-5CCE-9449-9FE3-0B76681383B0}"/>
              </a:ext>
            </a:extLst>
          </p:cNvPr>
          <p:cNvSpPr txBox="1"/>
          <p:nvPr/>
        </p:nvSpPr>
        <p:spPr>
          <a:xfrm>
            <a:off x="7109602" y="15323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D62C4-D207-4342-A438-98A982C1993E}"/>
              </a:ext>
            </a:extLst>
          </p:cNvPr>
          <p:cNvSpPr txBox="1"/>
          <p:nvPr/>
        </p:nvSpPr>
        <p:spPr>
          <a:xfrm>
            <a:off x="2452694" y="107711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68C5C-4838-FE48-8FC9-996D084F7C73}"/>
              </a:ext>
            </a:extLst>
          </p:cNvPr>
          <p:cNvSpPr txBox="1"/>
          <p:nvPr/>
        </p:nvSpPr>
        <p:spPr>
          <a:xfrm>
            <a:off x="3234288" y="189808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60D79D-0726-4240-85B1-584D1B3F9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44F4-5B23-A443-B619-1DCCCAE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C2H2 and HCN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DC8E-A605-1E45-80E5-13C10C704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A0CFD-5862-9647-81DC-023CA35E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401591" y="-74909"/>
            <a:ext cx="4201483" cy="55212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F0221-10C2-D54C-B9BD-5D68129ACB69}"/>
              </a:ext>
            </a:extLst>
          </p:cNvPr>
          <p:cNvSpPr txBox="1"/>
          <p:nvPr/>
        </p:nvSpPr>
        <p:spPr>
          <a:xfrm>
            <a:off x="4817450" y="99883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680B-1197-7248-89FA-44C767DD04AF}"/>
              </a:ext>
            </a:extLst>
          </p:cNvPr>
          <p:cNvSpPr txBox="1"/>
          <p:nvPr/>
        </p:nvSpPr>
        <p:spPr>
          <a:xfrm>
            <a:off x="3211571" y="154255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3A44-843E-DF46-A1BC-46C06A9F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E558-BE60-8146-B6EA-E491C4CF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Space Infrared Telescope for Cosmology and Astrophysics (SPICA)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8ADD-7E03-9349-B2C2-A50DAD60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529590"/>
            <a:ext cx="6248400" cy="416432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JAXA/ESA 2032 launch (M5 mission, Phase A from 2019-2021)</a:t>
            </a:r>
          </a:p>
          <a:p>
            <a:r>
              <a:rPr lang="en-GB" b="1" dirty="0"/>
              <a:t>Cryogenic Telescope:  </a:t>
            </a:r>
            <a:r>
              <a:rPr lang="en-GB" dirty="0"/>
              <a:t>Ritchey-Chretien 2.5-m primary; V-groove radiators and cryocoolers to maintain below 8 K.</a:t>
            </a:r>
          </a:p>
          <a:p>
            <a:r>
              <a:rPr lang="en-GB" b="1" dirty="0"/>
              <a:t>Orbit:  </a:t>
            </a:r>
            <a:r>
              <a:rPr lang="en-GB" dirty="0"/>
              <a:t>Halo orbit around L2.</a:t>
            </a:r>
          </a:p>
          <a:p>
            <a:r>
              <a:rPr lang="en-GB" b="1" dirty="0"/>
              <a:t>Spectral coverage:  </a:t>
            </a:r>
            <a:r>
              <a:rPr lang="en-GB" dirty="0"/>
              <a:t>12-230 µm</a:t>
            </a:r>
          </a:p>
          <a:p>
            <a:pPr lvl="1"/>
            <a:r>
              <a:rPr lang="en-GB" dirty="0"/>
              <a:t>SMI (SPICA Mid-infrared Instrument): 12-36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SMI-LRS (Low-Resolution Spectroscopy): 17–36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SMI-MRS (Mid-Resolution Spectroscopy): 18–36 </a:t>
            </a:r>
            <a:r>
              <a:rPr lang="el-GR" dirty="0"/>
              <a:t>μ</a:t>
            </a:r>
            <a:r>
              <a:rPr lang="en-GB" dirty="0"/>
              <a:t>m, R=2,000</a:t>
            </a:r>
          </a:p>
          <a:p>
            <a:pPr lvl="2"/>
            <a:r>
              <a:rPr lang="en-GB" dirty="0"/>
              <a:t>SMI-HRS (High-Resolution Spectroscopy): 12–18 </a:t>
            </a:r>
            <a:r>
              <a:rPr lang="el-GR" dirty="0"/>
              <a:t>μ</a:t>
            </a:r>
            <a:r>
              <a:rPr lang="en-GB" dirty="0"/>
              <a:t>m, R=28,000</a:t>
            </a:r>
          </a:p>
          <a:p>
            <a:pPr lvl="1"/>
            <a:r>
              <a:rPr lang="en-US" dirty="0"/>
              <a:t>SAFARI (SPICA Far-infrared Instrument): 34–210 </a:t>
            </a:r>
            <a:r>
              <a:rPr lang="el-GR" dirty="0"/>
              <a:t>μ</a:t>
            </a:r>
            <a:r>
              <a:rPr lang="en-US" dirty="0"/>
              <a:t>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653A8-5487-564E-AB5E-BFE37A7C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22" y="836023"/>
            <a:ext cx="2421470" cy="32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838E-463C-5D47-B6E4-9C04A4F9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HCN Isotopes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EEFA-19AA-664A-925C-BE04C668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F9B5A-8D66-524E-AF61-EF4A250D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386083" y="-275442"/>
            <a:ext cx="4333520" cy="589047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B4930-90F9-B540-886D-35DE4BA4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8B97-EFDD-AB44-AE4D-D6A5890B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to Do (February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1EA1-3709-1E4D-8065-D4727477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Spectral simulations of all four giants in SMI/HRS and SMI/MRS spectral ranges (and SAFARI while we’re at it).</a:t>
            </a:r>
          </a:p>
          <a:p>
            <a:r>
              <a:rPr lang="en-US" dirty="0"/>
              <a:t>Develop the “chemical laboratories” idea into a use-case for the SPICA yellow 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9C29-FEE2-2341-8C2A-A9D84A6F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for Giant Planet/Titan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D724D-4CBE-E045-A899-51761137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1" y="548640"/>
            <a:ext cx="9013370" cy="4415246"/>
          </a:xfrm>
        </p:spPr>
        <p:txBody>
          <a:bodyPr>
            <a:normAutofit fontScale="70000" lnSpcReduction="20000"/>
          </a:bodyPr>
          <a:lstStyle/>
          <a:p>
            <a:r>
              <a:rPr lang="en-US" sz="2900" b="1" dirty="0"/>
              <a:t>SMI/HRS:</a:t>
            </a:r>
          </a:p>
          <a:p>
            <a:pPr lvl="1"/>
            <a:r>
              <a:rPr lang="en-US" dirty="0"/>
              <a:t>Range is 12-18 microns (830 – 560 cm-1), with R = 28000 and slit area 4” x 1.7” = 6.8 sq. arcsec. </a:t>
            </a:r>
          </a:p>
          <a:p>
            <a:pPr lvl="1"/>
            <a:r>
              <a:rPr lang="en-US" dirty="0"/>
              <a:t>Assume that the saturation limit corresponds to the product of the slit area and the planet disk-averaged surface brightness. </a:t>
            </a:r>
          </a:p>
          <a:p>
            <a:pPr lvl="1"/>
            <a:r>
              <a:rPr lang="en-GB" dirty="0"/>
              <a:t>HRS saturation level 20,000 </a:t>
            </a:r>
            <a:r>
              <a:rPr lang="en-GB" dirty="0" err="1"/>
              <a:t>Jy</a:t>
            </a:r>
            <a:r>
              <a:rPr lang="en-GB" dirty="0"/>
              <a:t>.  </a:t>
            </a:r>
            <a:r>
              <a:rPr lang="en-US" dirty="0"/>
              <a:t>For Jupiter (diameter ~40”; TB » 130 K), the captured flux density is &lt; 2 </a:t>
            </a:r>
            <a:r>
              <a:rPr lang="en-US" dirty="0" err="1"/>
              <a:t>kJy</a:t>
            </a:r>
            <a:r>
              <a:rPr lang="en-US" dirty="0"/>
              <a:t> at all wavelengths, so well within saturation limit. </a:t>
            </a:r>
          </a:p>
          <a:p>
            <a:pPr lvl="1"/>
            <a:r>
              <a:rPr lang="en-US" dirty="0"/>
              <a:t>Saturn (diameter ~20”), Uranus (diameter ~3.6”) and Neptune (diameter ~2.2”) all less bright and so observable over the whole HRS range.</a:t>
            </a:r>
          </a:p>
          <a:p>
            <a:endParaRPr lang="en-US" dirty="0"/>
          </a:p>
          <a:p>
            <a:r>
              <a:rPr lang="en-US" sz="2900" b="1" dirty="0"/>
              <a:t>SMI/MRS: </a:t>
            </a:r>
          </a:p>
          <a:p>
            <a:pPr lvl="1"/>
            <a:r>
              <a:rPr lang="en-US" dirty="0"/>
              <a:t>Range is 18-36 µm (278 – 560 cm-1) with R = 1100 – 1400 and slit area is 60” x 3.7”. </a:t>
            </a:r>
          </a:p>
          <a:p>
            <a:pPr lvl="1"/>
            <a:r>
              <a:rPr lang="en-US" dirty="0"/>
              <a:t>Jupiter and Saturn fall within the slit length but are much larger than the slit width. </a:t>
            </a:r>
          </a:p>
          <a:p>
            <a:pPr lvl="1"/>
            <a:r>
              <a:rPr lang="en-US" dirty="0"/>
              <a:t>Uranus and Neptune both fall within the slit.</a:t>
            </a:r>
          </a:p>
          <a:p>
            <a:pPr lvl="1"/>
            <a:r>
              <a:rPr lang="en-US" dirty="0"/>
              <a:t>MRS saturation at 1000 </a:t>
            </a:r>
            <a:r>
              <a:rPr lang="en-US" dirty="0" err="1"/>
              <a:t>Jy</a:t>
            </a:r>
            <a:r>
              <a:rPr lang="en-US" dirty="0"/>
              <a:t>.  Jupiter will probably cause saturation; Saturn may be OK, and there will be no problem with saturation for Uranus and Neptune. </a:t>
            </a:r>
          </a:p>
          <a:p>
            <a:pPr lvl="1"/>
            <a:endParaRPr lang="en-US" dirty="0"/>
          </a:p>
          <a:p>
            <a:r>
              <a:rPr lang="en-US" sz="2900" b="1" dirty="0"/>
              <a:t>SAFARI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ssume that Mars, Jupiter, Saturn, Uranus and Neptune will not be observable due to detector saturation.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E81D-B140-3A49-85E2-AE49A0F2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0401-48AE-BA42-9618-89FB3DF4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83" y="1532708"/>
            <a:ext cx="8229600" cy="295741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Exceptional spectral resolution will enable the </a:t>
            </a:r>
            <a:r>
              <a:rPr lang="en-US" b="1" dirty="0">
                <a:solidFill>
                  <a:schemeClr val="accent1"/>
                </a:solidFill>
              </a:rPr>
              <a:t>exploration of complex stratospheric chemistry within the myriad different environments of the outer solar system</a:t>
            </a:r>
            <a:r>
              <a:rPr lang="en-US" dirty="0"/>
              <a:t>, including:</a:t>
            </a:r>
          </a:p>
          <a:p>
            <a:pPr lvl="1"/>
            <a:r>
              <a:rPr lang="en-US" dirty="0"/>
              <a:t>Hydrogen- and nitrogen-rich atmospheres (e.g., Saturn versus Titan), </a:t>
            </a:r>
          </a:p>
          <a:p>
            <a:pPr lvl="1"/>
            <a:r>
              <a:rPr lang="en-US" dirty="0"/>
              <a:t>Well-mixed or sluggish atmospheres (Neptune versus Uranus), and </a:t>
            </a:r>
          </a:p>
          <a:p>
            <a:pPr lvl="1"/>
            <a:r>
              <a:rPr lang="en-US" dirty="0"/>
              <a:t>Investigate the influence of externally-supplied oxygen to their upper atmospheres.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Why not JWST? Or Cassini?  </a:t>
            </a:r>
          </a:p>
          <a:p>
            <a:pPr lvl="1"/>
            <a:r>
              <a:rPr lang="en-US" dirty="0"/>
              <a:t>It doesn't have the spectral resolution to probe the forest of fine emission features in the mid-infrared, to search for the undiscovered chemical species that link the chemical networks.  </a:t>
            </a:r>
          </a:p>
          <a:p>
            <a:pPr lvl="1"/>
            <a:r>
              <a:rPr lang="en-US" dirty="0"/>
              <a:t>No current/future mission to these destinations (Juno, JUICE) has this capability.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Why not from the ground?  </a:t>
            </a:r>
          </a:p>
          <a:p>
            <a:pPr lvl="1"/>
            <a:r>
              <a:rPr lang="en-US" dirty="0"/>
              <a:t>HRS probing a spectral region that we cannot see from Earth in the 13-17 µm range (e.g., CO</a:t>
            </a:r>
            <a:r>
              <a:rPr lang="en-US" baseline="-25000" dirty="0"/>
              <a:t>2</a:t>
            </a:r>
            <a:r>
              <a:rPr lang="en-US" dirty="0"/>
              <a:t> at 15 µm).</a:t>
            </a:r>
          </a:p>
          <a:p>
            <a:pPr lvl="1"/>
            <a:r>
              <a:rPr lang="en-US" dirty="0"/>
              <a:t>MRS probing a region beyond 24 µm that cannot be viewed from the ground (due to H</a:t>
            </a:r>
            <a:r>
              <a:rPr lang="en-US" baseline="-25000" dirty="0"/>
              <a:t>2</a:t>
            </a:r>
            <a:r>
              <a:rPr lang="en-US" dirty="0"/>
              <a:t>O).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31362-A045-F940-940B-7D5BC167E277}"/>
              </a:ext>
            </a:extLst>
          </p:cNvPr>
          <p:cNvSpPr/>
          <p:nvPr/>
        </p:nvSpPr>
        <p:spPr>
          <a:xfrm>
            <a:off x="330926" y="550413"/>
            <a:ext cx="63050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merican Typewriter" panose="02090604020004020304" pitchFamily="18" charset="77"/>
                <a:cs typeface="Al Tarikh" pitchFamily="2" charset="-78"/>
              </a:rPr>
              <a:t>Exploring Planetary Atmospheres as Chemical Laboratories</a:t>
            </a:r>
            <a:endParaRPr lang="en-US" sz="2400" dirty="0">
              <a:solidFill>
                <a:schemeClr val="accent1"/>
              </a:solidFill>
              <a:latin typeface="American Typewriter" panose="02090604020004020304" pitchFamily="18" charset="77"/>
              <a:cs typeface="Al Tarikh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99105-5DE8-2142-A0A2-CC9D76EC438A}"/>
              </a:ext>
            </a:extLst>
          </p:cNvPr>
          <p:cNvSpPr txBox="1"/>
          <p:nvPr/>
        </p:nvSpPr>
        <p:spPr>
          <a:xfrm>
            <a:off x="7254242" y="235131"/>
            <a:ext cx="167204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Planning ~30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780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0791-4E62-8B40-B3FC-0C290959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Detail – Chemical Laboratories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0513-3C76-4746-A76B-0844ADCF4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12" y="1156609"/>
            <a:ext cx="6431279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Like Spitzer, we would </a:t>
            </a:r>
            <a:r>
              <a:rPr lang="en-US" b="1" dirty="0">
                <a:solidFill>
                  <a:schemeClr val="accent1"/>
                </a:solidFill>
              </a:rPr>
              <a:t>acquire disc-integrated spectroscopy of Uranus, Neptune, and Titan as the objects rotate:</a:t>
            </a:r>
          </a:p>
          <a:p>
            <a:pPr lvl="1"/>
            <a:r>
              <a:rPr lang="en-US" dirty="0"/>
              <a:t>Longitudinal variability in emission.</a:t>
            </a:r>
          </a:p>
          <a:p>
            <a:pPr lvl="1"/>
            <a:r>
              <a:rPr lang="en-US" dirty="0"/>
              <a:t>Use of temperature/hydrocarbon/nitrile distributions to determine the strength of atmospheric mixing.</a:t>
            </a:r>
          </a:p>
          <a:p>
            <a:pPr lvl="1"/>
            <a:r>
              <a:rPr lang="en-US" dirty="0"/>
              <a:t>Search for previously-unidentified species (and </a:t>
            </a:r>
            <a:r>
              <a:rPr lang="en-US" dirty="0" err="1"/>
              <a:t>isotopologues</a:t>
            </a:r>
            <a:r>
              <a:rPr lang="en-US" dirty="0"/>
              <a:t>) within these “chemical laboratories.”</a:t>
            </a:r>
          </a:p>
          <a:p>
            <a:pPr lvl="1"/>
            <a:r>
              <a:rPr lang="en-US" dirty="0"/>
              <a:t>Understand the influence of external sources (HCN, CO2) on chemical pathways.</a:t>
            </a:r>
          </a:p>
          <a:p>
            <a:r>
              <a:rPr lang="en-US" dirty="0"/>
              <a:t>For Jupiter/Saturn:  </a:t>
            </a:r>
            <a:r>
              <a:rPr lang="en-US" i="1" dirty="0">
                <a:solidFill>
                  <a:srgbClr val="92D050"/>
                </a:solidFill>
              </a:rPr>
              <a:t>can we scan the 4” x 1.7” HRS slit across the target for crude spectroscopic mapping?</a:t>
            </a:r>
          </a:p>
        </p:txBody>
      </p:sp>
    </p:spTree>
    <p:extLst>
      <p:ext uri="{BB962C8B-B14F-4D97-AF65-F5344CB8AC3E}">
        <p14:creationId xmlns:p14="http://schemas.microsoft.com/office/powerpoint/2010/main" val="21069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7993-F4FF-1C4E-8BCA-86DF9E1E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Mid-IR Molecular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4B16-15ED-AC4F-95BA-B18C2018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8" y="687977"/>
            <a:ext cx="8229600" cy="424107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SMI/HRS 12-18 µm (830 – 560 cm-1), with R = 28000: </a:t>
            </a:r>
          </a:p>
          <a:p>
            <a:pPr lvl="1"/>
            <a:r>
              <a:rPr lang="en-GB" dirty="0"/>
              <a:t>Stratospheric thermometers:  H</a:t>
            </a:r>
            <a:r>
              <a:rPr lang="en-GB" baseline="-25000" dirty="0"/>
              <a:t>2</a:t>
            </a:r>
            <a:r>
              <a:rPr lang="en-GB" dirty="0"/>
              <a:t>(S1) @587 cm</a:t>
            </a:r>
            <a:r>
              <a:rPr lang="en-GB" baseline="30000" dirty="0"/>
              <a:t>-1</a:t>
            </a:r>
            <a:r>
              <a:rPr lang="en-GB" dirty="0"/>
              <a:t> (17 µm) and H</a:t>
            </a:r>
            <a:r>
              <a:rPr lang="en-GB" baseline="-25000" dirty="0"/>
              <a:t>2</a:t>
            </a:r>
            <a:r>
              <a:rPr lang="en-GB" dirty="0"/>
              <a:t>(S2) @814 cm</a:t>
            </a:r>
            <a:r>
              <a:rPr lang="en-GB" baseline="30000" dirty="0"/>
              <a:t>-1</a:t>
            </a:r>
            <a:r>
              <a:rPr lang="en-GB" dirty="0"/>
              <a:t> (12.3 µm).</a:t>
            </a:r>
          </a:p>
          <a:p>
            <a:pPr lvl="1"/>
            <a:r>
              <a:rPr lang="en-GB" dirty="0"/>
              <a:t>Tropospheric temperatures from H2-He collision-induced continuum.</a:t>
            </a:r>
          </a:p>
          <a:p>
            <a:pPr lvl="1"/>
            <a:r>
              <a:rPr lang="en-GB" dirty="0"/>
              <a:t>Primary hydrocarbons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aseline="-25000" dirty="0">
                <a:solidFill>
                  <a:schemeClr val="accent1"/>
                </a:solidFill>
              </a:rPr>
              <a:t>2</a:t>
            </a:r>
            <a:r>
              <a:rPr lang="en-GB" baseline="-25000" dirty="0"/>
              <a:t> </a:t>
            </a:r>
            <a:r>
              <a:rPr lang="en-GB" dirty="0"/>
              <a:t>(acetylene n</a:t>
            </a:r>
            <a:r>
              <a:rPr lang="en-GB" baseline="-25000" dirty="0"/>
              <a:t>5</a:t>
            </a:r>
            <a:r>
              <a:rPr lang="en-GB" dirty="0"/>
              <a:t> @729 cm</a:t>
            </a:r>
            <a:r>
              <a:rPr lang="en-GB" baseline="30000" dirty="0"/>
              <a:t>-1</a:t>
            </a:r>
            <a:r>
              <a:rPr lang="en-GB" dirty="0"/>
              <a:t>) and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="1" baseline="-25000" dirty="0">
                <a:solidFill>
                  <a:schemeClr val="accent1"/>
                </a:solidFill>
              </a:rPr>
              <a:t>6</a:t>
            </a:r>
            <a:r>
              <a:rPr lang="en-GB" baseline="-25000" dirty="0"/>
              <a:t> </a:t>
            </a:r>
            <a:r>
              <a:rPr lang="en-GB" dirty="0"/>
              <a:t>(ethane n</a:t>
            </a:r>
            <a:r>
              <a:rPr lang="en-GB" baseline="-25000" dirty="0"/>
              <a:t>9</a:t>
            </a:r>
            <a:r>
              <a:rPr lang="en-GB" dirty="0"/>
              <a:t> @822 cm</a:t>
            </a:r>
            <a:r>
              <a:rPr lang="en-GB" baseline="30000" dirty="0"/>
              <a:t>-1</a:t>
            </a:r>
            <a:r>
              <a:rPr lang="en-GB" dirty="0"/>
              <a:t>) in addition to </a:t>
            </a:r>
            <a:r>
              <a:rPr lang="en-GB" b="1" dirty="0">
                <a:solidFill>
                  <a:schemeClr val="accent1"/>
                </a:solidFill>
              </a:rPr>
              <a:t>C3H8</a:t>
            </a:r>
            <a:r>
              <a:rPr lang="en-GB" dirty="0"/>
              <a:t> (propane n26 @748 cm-1); </a:t>
            </a:r>
            <a:r>
              <a:rPr lang="en-GB" b="1" dirty="0">
                <a:solidFill>
                  <a:schemeClr val="accent1"/>
                </a:solidFill>
              </a:rPr>
              <a:t>C4H2</a:t>
            </a:r>
            <a:r>
              <a:rPr lang="en-GB" dirty="0"/>
              <a:t> (diacetylene n8 @628 cm-1); </a:t>
            </a:r>
            <a:r>
              <a:rPr lang="en-GB" b="1" dirty="0">
                <a:solidFill>
                  <a:schemeClr val="accent1"/>
                </a:solidFill>
              </a:rPr>
              <a:t>C3H4</a:t>
            </a:r>
            <a:r>
              <a:rPr lang="en-GB" dirty="0"/>
              <a:t> (methylacetylene n9 @633 cm-1); </a:t>
            </a:r>
            <a:r>
              <a:rPr lang="en-GB" b="1" dirty="0">
                <a:solidFill>
                  <a:schemeClr val="accent1"/>
                </a:solidFill>
              </a:rPr>
              <a:t>C6H6</a:t>
            </a:r>
            <a:r>
              <a:rPr lang="en-GB" dirty="0"/>
              <a:t> (benzene n4 @664 cm-1)</a:t>
            </a:r>
          </a:p>
          <a:p>
            <a:pPr lvl="1"/>
            <a:r>
              <a:rPr lang="en-GB" dirty="0"/>
              <a:t>Externally sourced materials (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dirty="0"/>
              <a:t> n2 @712 cm-1, </a:t>
            </a:r>
            <a:r>
              <a:rPr lang="en-GB" b="1" dirty="0">
                <a:solidFill>
                  <a:schemeClr val="accent6"/>
                </a:solidFill>
              </a:rPr>
              <a:t>CO2</a:t>
            </a:r>
            <a:r>
              <a:rPr lang="en-GB" dirty="0"/>
              <a:t> n2 @  667 cm-1 and isotopes)</a:t>
            </a:r>
          </a:p>
          <a:p>
            <a:pPr lvl="1"/>
            <a:r>
              <a:rPr lang="en-GB" dirty="0"/>
              <a:t>Titan nitriles 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b="1" dirty="0"/>
              <a:t> </a:t>
            </a:r>
            <a:r>
              <a:rPr lang="en-GB" dirty="0"/>
              <a:t>n2 @712 cm-1,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n5 @663 cm-1, </a:t>
            </a:r>
            <a:r>
              <a:rPr lang="en-US" b="1" dirty="0">
                <a:solidFill>
                  <a:schemeClr val="accent6"/>
                </a:solidFill>
              </a:rPr>
              <a:t>HC5N</a:t>
            </a:r>
            <a:r>
              <a:rPr lang="en-US" dirty="0"/>
              <a:t>.</a:t>
            </a:r>
          </a:p>
          <a:p>
            <a:pPr lvl="1"/>
            <a:r>
              <a:rPr lang="en-US" sz="2000" dirty="0"/>
              <a:t>Isotopic separation of HCN, HC</a:t>
            </a:r>
            <a:r>
              <a:rPr lang="en-US" sz="2000" baseline="-25000" dirty="0"/>
              <a:t>3</a:t>
            </a:r>
            <a:r>
              <a:rPr lang="en-US" sz="2000" dirty="0"/>
              <a:t>N,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4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6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4</a:t>
            </a:r>
            <a:r>
              <a:rPr lang="en-US" sz="2000" dirty="0"/>
              <a:t>, CH</a:t>
            </a:r>
            <a:r>
              <a:rPr lang="en-US" sz="2000" baseline="-25000" dirty="0"/>
              <a:t>4</a:t>
            </a:r>
            <a:r>
              <a:rPr lang="en-US" sz="2000" dirty="0"/>
              <a:t>, CO</a:t>
            </a:r>
            <a:r>
              <a:rPr lang="en-US" sz="2000" baseline="-25000" dirty="0"/>
              <a:t>2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SMI/MRS 18-36 µm (278 – 560 cm-1) with R = 1100 – 1400:</a:t>
            </a:r>
          </a:p>
          <a:p>
            <a:pPr lvl="1"/>
            <a:r>
              <a:rPr lang="en-US" dirty="0"/>
              <a:t>Collision-induced continuum for tropospheric temperature (and thermal </a:t>
            </a:r>
            <a:r>
              <a:rPr lang="en-US" dirty="0" err="1"/>
              <a:t>windshear</a:t>
            </a:r>
            <a:r>
              <a:rPr lang="en-US" dirty="0"/>
              <a:t>); ortho/para-H2; maybe helium.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C2H6</a:t>
            </a:r>
            <a:r>
              <a:rPr lang="en-US" dirty="0"/>
              <a:t> n4 @289 cm-1; </a:t>
            </a:r>
            <a:r>
              <a:rPr lang="en-US" b="1" dirty="0">
                <a:solidFill>
                  <a:schemeClr val="accent1"/>
                </a:solidFill>
              </a:rPr>
              <a:t>C3H4</a:t>
            </a:r>
            <a:r>
              <a:rPr lang="en-US" dirty="0"/>
              <a:t> n10 @328 cm-1;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n6 @499 cm-1.</a:t>
            </a:r>
          </a:p>
          <a:p>
            <a:pPr lvl="1"/>
            <a:r>
              <a:rPr lang="en-US" dirty="0"/>
              <a:t>Stratospheric thermometer </a:t>
            </a:r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(S0) @354 cm</a:t>
            </a:r>
            <a:r>
              <a:rPr lang="en-GB" baseline="30000" dirty="0"/>
              <a:t>-1</a:t>
            </a:r>
            <a:r>
              <a:rPr lang="en-GB" dirty="0"/>
              <a:t> (28 µm) and surrounding dimers.</a:t>
            </a:r>
          </a:p>
          <a:p>
            <a:pPr lvl="1"/>
            <a:r>
              <a:rPr lang="en-GB" dirty="0"/>
              <a:t>HD R(3) rotational line @350 cm-1.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A44D-C29E-5D4D-9548-F7F60022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Upscopes</a:t>
            </a:r>
            <a:r>
              <a:rPr lang="en-US" dirty="0"/>
              <a:t>:  7-12 µm (850-1400 cm-1)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C691-E717-C248-BAE8-B5DE58FB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if SPICA SMI could go to shorter wavelengths?</a:t>
            </a:r>
          </a:p>
          <a:p>
            <a:pPr lvl="1"/>
            <a:r>
              <a:rPr lang="en-US" dirty="0"/>
              <a:t>CH4 n4 @1304 cm-1 for stratospheric temperatures.</a:t>
            </a:r>
          </a:p>
          <a:p>
            <a:pPr lvl="1"/>
            <a:r>
              <a:rPr lang="en-US" dirty="0"/>
              <a:t>CH3D n6 @1156 cm-1 for D/H ratio</a:t>
            </a:r>
          </a:p>
          <a:p>
            <a:pPr lvl="1"/>
            <a:r>
              <a:rPr lang="en-US" dirty="0"/>
              <a:t>Tropospheric ammonia (NH3, n2 @950 cm-1) and phosphine (PH3, n2 @992 cm-1; n4 @1118 cm-1)</a:t>
            </a:r>
          </a:p>
          <a:p>
            <a:pPr lvl="1"/>
            <a:r>
              <a:rPr lang="en-US" dirty="0"/>
              <a:t>Stratospheric C2H4 (ethylene, n7 @949 cm-1) and more propane features.</a:t>
            </a:r>
          </a:p>
        </p:txBody>
      </p:sp>
    </p:spTree>
    <p:extLst>
      <p:ext uri="{BB962C8B-B14F-4D97-AF65-F5344CB8AC3E}">
        <p14:creationId xmlns:p14="http://schemas.microsoft.com/office/powerpoint/2010/main" val="10631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1C0F-F8D9-614D-9AD9-63B3F1A0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 Planet Opposition in 2032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F84B-DB82-9E4C-819C-887D714F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776651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Jupiter – July 19</a:t>
            </a:r>
            <a:r>
              <a:rPr lang="en-US" baseline="30000" dirty="0"/>
              <a:t>th</a:t>
            </a:r>
            <a:r>
              <a:rPr lang="en-US" dirty="0"/>
              <a:t> 2032 (</a:t>
            </a:r>
            <a:r>
              <a:rPr lang="en-GB" dirty="0"/>
              <a:t>distance of 4.12 AU, and its disk will measure 46.8 arcsec in diameter, shining at magnitude -2.8).</a:t>
            </a:r>
          </a:p>
          <a:p>
            <a:r>
              <a:rPr lang="en-GB" dirty="0"/>
              <a:t>Saturn – December 24</a:t>
            </a:r>
            <a:r>
              <a:rPr lang="en-GB" baseline="30000" dirty="0"/>
              <a:t>th</a:t>
            </a:r>
            <a:r>
              <a:rPr lang="en-GB" dirty="0"/>
              <a:t> (distance of 8.03 AU, and its disk will measure 20.7 arcsec in diameter, shining at magnitude -0.5)</a:t>
            </a:r>
          </a:p>
          <a:p>
            <a:r>
              <a:rPr lang="en-GB" dirty="0"/>
              <a:t>Uranus – December 20</a:t>
            </a:r>
            <a:r>
              <a:rPr lang="en-GB" baseline="30000" dirty="0"/>
              <a:t>th  </a:t>
            </a:r>
            <a:r>
              <a:rPr lang="en-GB" dirty="0"/>
              <a:t>(distance of 18.04 AU, and its disk will measure 3.9 arcsec in diameter, shining at magnitude 5.5)</a:t>
            </a:r>
          </a:p>
          <a:p>
            <a:r>
              <a:rPr lang="en-GB" dirty="0"/>
              <a:t>Neptune – October 9</a:t>
            </a:r>
            <a:r>
              <a:rPr lang="en-GB" baseline="30000" dirty="0"/>
              <a:t>th</a:t>
            </a:r>
            <a:r>
              <a:rPr lang="en-GB" dirty="0"/>
              <a:t> (distance of 28.85 AU, and its disk will measure 2.4 arcsec in diameter, shining at magnitude 7.8)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6A7CF-6D1F-2541-9DCB-646B471D3A1A}"/>
              </a:ext>
            </a:extLst>
          </p:cNvPr>
          <p:cNvSpPr txBox="1"/>
          <p:nvPr/>
        </p:nvSpPr>
        <p:spPr>
          <a:xfrm>
            <a:off x="6270172" y="1706879"/>
            <a:ext cx="216843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These are used in the calculations that follow.</a:t>
            </a:r>
          </a:p>
        </p:txBody>
      </p:sp>
    </p:spTree>
    <p:extLst>
      <p:ext uri="{BB962C8B-B14F-4D97-AF65-F5344CB8AC3E}">
        <p14:creationId xmlns:p14="http://schemas.microsoft.com/office/powerpoint/2010/main" val="27494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6375-CB9C-F848-B3F4-1AC9C32D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PSG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50C95-248E-E94E-B3FC-D2BE4E20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PSG – Planetary Spectrum Generator</a:t>
            </a:r>
          </a:p>
          <a:p>
            <a:pPr lvl="1"/>
            <a:r>
              <a:rPr lang="en-GB" dirty="0">
                <a:hlinkClick r:id="rId2"/>
              </a:rPr>
              <a:t>https://psg.gsfc.nasa.gov/</a:t>
            </a:r>
            <a:endParaRPr lang="en-US" b="1" dirty="0"/>
          </a:p>
          <a:p>
            <a:r>
              <a:rPr lang="en-US" dirty="0"/>
              <a:t>Quick-look tool for planetary spectra.</a:t>
            </a:r>
          </a:p>
          <a:p>
            <a:r>
              <a:rPr lang="en-US" dirty="0"/>
              <a:t>Health warning:  </a:t>
            </a:r>
          </a:p>
          <a:p>
            <a:pPr lvl="1"/>
            <a:r>
              <a:rPr lang="en-US" dirty="0"/>
              <a:t>predicted mid-IR spectra are often very wrong because of an inaccurate blend of gases (e.g., need to have correct abundance profiles added, Neptune database didn’t include </a:t>
            </a:r>
            <a:r>
              <a:rPr lang="en-US" dirty="0" err="1"/>
              <a:t>CxHy</a:t>
            </a:r>
            <a:r>
              <a:rPr lang="en-US" dirty="0"/>
              <a:t> species).</a:t>
            </a:r>
          </a:p>
          <a:p>
            <a:pPr lvl="1"/>
            <a:r>
              <a:rPr lang="en-US" dirty="0"/>
              <a:t>Assumed 1.7” beam size for HRS </a:t>
            </a:r>
            <a:r>
              <a:rPr lang="en-US" dirty="0" err="1"/>
              <a:t>slitwidth</a:t>
            </a:r>
            <a:r>
              <a:rPr lang="en-US" dirty="0"/>
              <a:t>, but FOV-integration techniques are unclear.</a:t>
            </a:r>
          </a:p>
          <a:p>
            <a:r>
              <a:rPr lang="en-US" dirty="0"/>
              <a:t>Solution:  ALL of these need to be compared to NEMESIS forward models (work in progress, see end of presentation).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C6A9B-A2AB-0643-A68D-6FF7D305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7E941-5CA3-E647-B473-7872A6EA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61" y="865414"/>
            <a:ext cx="143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51126</TotalTime>
  <Words>1439</Words>
  <Application>Microsoft Macintosh PowerPoint</Application>
  <PresentationFormat>On-screen Show (16:9)</PresentationFormat>
  <Paragraphs>117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Al Tarikh</vt:lpstr>
      <vt:lpstr>American Typewriter</vt:lpstr>
      <vt:lpstr>Arial</vt:lpstr>
      <vt:lpstr>Calibri</vt:lpstr>
      <vt:lpstr>Myriad Pro</vt:lpstr>
      <vt:lpstr>2_Office Theme</vt:lpstr>
      <vt:lpstr>PowerPoint Presentation</vt:lpstr>
      <vt:lpstr>Space Infrared Telescope for Cosmology and Astrophysics (SPICA)</vt:lpstr>
      <vt:lpstr>Potential for Giant Planet/Titan Science</vt:lpstr>
      <vt:lpstr>Key Motivation</vt:lpstr>
      <vt:lpstr>Adding Detail – Chemical Laboratories</vt:lpstr>
      <vt:lpstr>Access to Mid-IR Molecular Features</vt:lpstr>
      <vt:lpstr>Upscopes:  7-12 µm (850-1400 cm-1) Range</vt:lpstr>
      <vt:lpstr>Giant Planet Opposition in 2032</vt:lpstr>
      <vt:lpstr>Spectral Simulations with PSG</vt:lpstr>
      <vt:lpstr>SMI/HRS Jupiter</vt:lpstr>
      <vt:lpstr>SMI/HRS Saturn</vt:lpstr>
      <vt:lpstr>SMI/HRS Uranus</vt:lpstr>
      <vt:lpstr>SMI/MRS Jupiter</vt:lpstr>
      <vt:lpstr>SMI/MRS Saturn</vt:lpstr>
      <vt:lpstr>SMI/MRS Uranus</vt:lpstr>
      <vt:lpstr>SMI/HRS Titan</vt:lpstr>
      <vt:lpstr>Spectral Simulations with NEMESIS</vt:lpstr>
      <vt:lpstr>Titan SMI/HRS – 600-700 cm-1</vt:lpstr>
      <vt:lpstr>Titan SMI/HRS – C2H2 and HCN</vt:lpstr>
      <vt:lpstr>Titan SMI/HRS HCN Isotopes</vt:lpstr>
      <vt:lpstr>Work to Do (February 2020)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Fletcher</dc:creator>
  <cp:lastModifiedBy>Leigh Fletcher</cp:lastModifiedBy>
  <cp:revision>534</cp:revision>
  <dcterms:created xsi:type="dcterms:W3CDTF">2015-09-14T09:28:30Z</dcterms:created>
  <dcterms:modified xsi:type="dcterms:W3CDTF">2020-02-19T15:06:32Z</dcterms:modified>
</cp:coreProperties>
</file>